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theme/themeOverride1.xml" ContentType="application/vnd.openxmlformats-officedocument.themeOverride+xml"/>
  <Override PartName="/ppt/charts/chart10.xml" ContentType="application/vnd.openxmlformats-officedocument.drawingml.chart+xml"/>
  <Override PartName="/ppt/theme/themeOverride2.xml" ContentType="application/vnd.openxmlformats-officedocument.themeOverride+xml"/>
  <Override PartName="/ppt/charts/chart11.xml" ContentType="application/vnd.openxmlformats-officedocument.drawingml.chart+xml"/>
  <Override PartName="/ppt/theme/themeOverride3.xml" ContentType="application/vnd.openxmlformats-officedocument.themeOverride+xml"/>
  <Override PartName="/ppt/charts/chart12.xml" ContentType="application/vnd.openxmlformats-officedocument.drawingml.chart+xml"/>
  <Override PartName="/ppt/theme/themeOverride4.xml" ContentType="application/vnd.openxmlformats-officedocument.themeOverrid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29"/>
  </p:notesMasterIdLst>
  <p:sldIdLst>
    <p:sldId id="256" r:id="rId2"/>
    <p:sldId id="257" r:id="rId3"/>
    <p:sldId id="259" r:id="rId4"/>
    <p:sldId id="260" r:id="rId5"/>
    <p:sldId id="262" r:id="rId6"/>
    <p:sldId id="266" r:id="rId7"/>
    <p:sldId id="268" r:id="rId8"/>
    <p:sldId id="278" r:id="rId9"/>
    <p:sldId id="263" r:id="rId10"/>
    <p:sldId id="270" r:id="rId11"/>
    <p:sldId id="272" r:id="rId12"/>
    <p:sldId id="273" r:id="rId13"/>
    <p:sldId id="274" r:id="rId14"/>
    <p:sldId id="264" r:id="rId15"/>
    <p:sldId id="280" r:id="rId16"/>
    <p:sldId id="281" r:id="rId17"/>
    <p:sldId id="282" r:id="rId18"/>
    <p:sldId id="275" r:id="rId19"/>
    <p:sldId id="279" r:id="rId20"/>
    <p:sldId id="276" r:id="rId21"/>
    <p:sldId id="277" r:id="rId22"/>
    <p:sldId id="284" r:id="rId23"/>
    <p:sldId id="283" r:id="rId24"/>
    <p:sldId id="285" r:id="rId25"/>
    <p:sldId id="286" r:id="rId26"/>
    <p:sldId id="287" r:id="rId27"/>
    <p:sldId id="288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2" d="100"/>
          <a:sy n="102" d="100"/>
        </p:scale>
        <p:origin x="264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Untitled:Users:Kaitlyn:Desktop:School%20Stuff:Project%20Course:Presentation%20Graph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Untitled:Users:Kaitlyn:Downloads:Navigator%20Grantee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Untitled:Users:Kaitlyn:Downloads:2016%20Nav%20Events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Untitled:Users:Kaitlyn:Downloads:2016%20Assist%20events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Untitled:Users:Kaitlyn:Desktop:School%20Stuff:Project%20Course:Presentation%20Graphs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Untitled:Users:Kaitlyn:Downloads:2016%20Nav%20Events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Untitled:Users:Kaitlyn:Desktop:School%20Stuff:Project%20Course:Presentation%20Graphs.xlsx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oleObject" Target="Untitled:Users:Kaitlyn:Desktop:School%20Stuff:Project%20Course:Presentation%20Graphs.xlsx" TargetMode="External"/><Relationship Id="rId1" Type="http://schemas.openxmlformats.org/officeDocument/2006/relationships/themeOverride" Target="../theme/themeOverride1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oleObject" Target="Untitled:Users:Kaitlyn:Downloads:2016%20Nav%20Events.xlsx" TargetMode="External"/><Relationship Id="rId1" Type="http://schemas.openxmlformats.org/officeDocument/2006/relationships/themeOverride" Target="../theme/themeOverride2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oleObject" Target="Untitled:Users:Kaitlyn:Desktop:School%20Stuff:Project%20Course:Presentation%20Graphs.xlsx" TargetMode="External"/><Relationship Id="rId1" Type="http://schemas.openxmlformats.org/officeDocument/2006/relationships/themeOverride" Target="../theme/themeOverride3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oleObject" Target="Untitled:Users:Kaitlyn:Downloads:2016%20Nav%20Events.xlsx" TargetMode="External"/><Relationship Id="rId1" Type="http://schemas.openxmlformats.org/officeDocument/2006/relationships/themeOverride" Target="../theme/themeOverride4.xm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Untitled:Users:Kaitlyn:Downloads:2016%20Assist%20events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Untitled:Users:Kaitlyn:Desktop:School%20Stuff:Project%20Course:Presentation%20Graphs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YAR\Desktop\Excel%20graph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92106792"/>
        <c:axId val="2092103800"/>
      </c:barChart>
      <c:catAx>
        <c:axId val="2092106792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2092103800"/>
        <c:crosses val="autoZero"/>
        <c:auto val="1"/>
        <c:lblAlgn val="ctr"/>
        <c:lblOffset val="100"/>
        <c:noMultiLvlLbl val="0"/>
      </c:catAx>
      <c:valAx>
        <c:axId val="2092103800"/>
        <c:scaling>
          <c:orientation val="minMax"/>
          <c:max val="1"/>
        </c:scaling>
        <c:delete val="0"/>
        <c:axPos val="l"/>
        <c:majorGridlines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209210679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Sheet2!$A$4:$A$6</c:f>
              <c:strCache>
                <c:ptCount val="3"/>
                <c:pt idx="0">
                  <c:v>White</c:v>
                </c:pt>
                <c:pt idx="1">
                  <c:v>African American</c:v>
                </c:pt>
                <c:pt idx="2">
                  <c:v>Latino</c:v>
                </c:pt>
              </c:strCache>
            </c:strRef>
          </c:cat>
          <c:val>
            <c:numRef>
              <c:f>Sheet2!$B$4:$B$6</c:f>
              <c:numCache>
                <c:formatCode>0%</c:formatCode>
                <c:ptCount val="3"/>
                <c:pt idx="0">
                  <c:v>0.79</c:v>
                </c:pt>
                <c:pt idx="1">
                  <c:v>0.57999999999999996</c:v>
                </c:pt>
                <c:pt idx="2">
                  <c:v>0.45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90-4BDD-B7E0-7240A6C6B2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15327640"/>
        <c:axId val="2115381848"/>
      </c:barChart>
      <c:catAx>
        <c:axId val="211532764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2115381848"/>
        <c:crosses val="autoZero"/>
        <c:auto val="1"/>
        <c:lblAlgn val="ctr"/>
        <c:lblOffset val="100"/>
        <c:noMultiLvlLbl val="0"/>
      </c:catAx>
      <c:valAx>
        <c:axId val="2115381848"/>
        <c:scaling>
          <c:orientation val="minMax"/>
          <c:max val="1"/>
        </c:scaling>
        <c:delete val="0"/>
        <c:axPos val="l"/>
        <c:majorGridlines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2115327640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Grantees!$D$107:$D$140</c:f>
              <c:numCache>
                <c:formatCode>_("$"* #,##0.00_);_("$"* \(#,##0.00\);_("$"* "-"??_);_(@_)</c:formatCode>
                <c:ptCount val="34"/>
                <c:pt idx="0">
                  <c:v>2.7636075668375781</c:v>
                </c:pt>
                <c:pt idx="1">
                  <c:v>3.0940018496498878</c:v>
                </c:pt>
                <c:pt idx="2">
                  <c:v>5.8701301040904781</c:v>
                </c:pt>
                <c:pt idx="3">
                  <c:v>11.00957833314984</c:v>
                </c:pt>
                <c:pt idx="4">
                  <c:v>3.556075052535197</c:v>
                </c:pt>
                <c:pt idx="5">
                  <c:v>2.6525007202535291</c:v>
                </c:pt>
                <c:pt idx="6">
                  <c:v>10.33846954626893</c:v>
                </c:pt>
                <c:pt idx="7">
                  <c:v>2.8733517792619918</c:v>
                </c:pt>
                <c:pt idx="8">
                  <c:v>2.6060252229749858</c:v>
                </c:pt>
                <c:pt idx="9">
                  <c:v>3.9613796218622959</c:v>
                </c:pt>
                <c:pt idx="10">
                  <c:v>2.8080980238610711</c:v>
                </c:pt>
                <c:pt idx="11">
                  <c:v>2.813865047990308</c:v>
                </c:pt>
                <c:pt idx="12">
                  <c:v>5.4294711695080897</c:v>
                </c:pt>
                <c:pt idx="13">
                  <c:v>3.7353924128706999</c:v>
                </c:pt>
                <c:pt idx="14">
                  <c:v>3.1135124196546782</c:v>
                </c:pt>
                <c:pt idx="15">
                  <c:v>2.4424532744863221</c:v>
                </c:pt>
                <c:pt idx="16">
                  <c:v>4.1828131196786744</c:v>
                </c:pt>
                <c:pt idx="17">
                  <c:v>3.901449388447809</c:v>
                </c:pt>
                <c:pt idx="18">
                  <c:v>7.1952798963879676</c:v>
                </c:pt>
                <c:pt idx="19">
                  <c:v>2.4664702617752172</c:v>
                </c:pt>
                <c:pt idx="20">
                  <c:v>0.87165608589872701</c:v>
                </c:pt>
                <c:pt idx="21">
                  <c:v>11.081582566012781</c:v>
                </c:pt>
                <c:pt idx="22">
                  <c:v>3.1691508618056599</c:v>
                </c:pt>
                <c:pt idx="23">
                  <c:v>2.182804422084883</c:v>
                </c:pt>
                <c:pt idx="24">
                  <c:v>3.8321642743042701</c:v>
                </c:pt>
                <c:pt idx="25">
                  <c:v>2.900806149517992</c:v>
                </c:pt>
                <c:pt idx="26">
                  <c:v>6.9836466274806499</c:v>
                </c:pt>
                <c:pt idx="27">
                  <c:v>2.655937742071298</c:v>
                </c:pt>
                <c:pt idx="28">
                  <c:v>2.3796944970483711</c:v>
                </c:pt>
                <c:pt idx="29">
                  <c:v>2.899332243424412</c:v>
                </c:pt>
                <c:pt idx="30">
                  <c:v>2.9316515095277591</c:v>
                </c:pt>
                <c:pt idx="31">
                  <c:v>4.1482939469834106</c:v>
                </c:pt>
                <c:pt idx="32">
                  <c:v>5.5513406487666774</c:v>
                </c:pt>
                <c:pt idx="33">
                  <c:v>9.1113032754834986</c:v>
                </c:pt>
              </c:numCache>
            </c:numRef>
          </c:xVal>
          <c:yVal>
            <c:numRef>
              <c:f>Grantees!$E$107:$E$140</c:f>
              <c:numCache>
                <c:formatCode>0.00%</c:formatCode>
                <c:ptCount val="34"/>
                <c:pt idx="0">
                  <c:v>0.402764154781104</c:v>
                </c:pt>
                <c:pt idx="1">
                  <c:v>0.217163995998717</c:v>
                </c:pt>
                <c:pt idx="2">
                  <c:v>0.278943261865776</c:v>
                </c:pt>
                <c:pt idx="3">
                  <c:v>0.51847774230247001</c:v>
                </c:pt>
                <c:pt idx="4">
                  <c:v>0.654808910149691</c:v>
                </c:pt>
                <c:pt idx="5">
                  <c:v>0.42338879285508502</c:v>
                </c:pt>
                <c:pt idx="6">
                  <c:v>0.43508874726053498</c:v>
                </c:pt>
                <c:pt idx="7">
                  <c:v>0.43116821376247</c:v>
                </c:pt>
                <c:pt idx="8">
                  <c:v>0.31260463775226599</c:v>
                </c:pt>
                <c:pt idx="9">
                  <c:v>0.35547525327482699</c:v>
                </c:pt>
                <c:pt idx="10">
                  <c:v>0.38982679994472302</c:v>
                </c:pt>
                <c:pt idx="11">
                  <c:v>0.39246853642846502</c:v>
                </c:pt>
                <c:pt idx="12">
                  <c:v>0.76065986172946698</c:v>
                </c:pt>
                <c:pt idx="13">
                  <c:v>0.57958373698130505</c:v>
                </c:pt>
                <c:pt idx="14">
                  <c:v>0.497672815327521</c:v>
                </c:pt>
                <c:pt idx="15">
                  <c:v>0.29244452816986699</c:v>
                </c:pt>
                <c:pt idx="16">
                  <c:v>0.49035938198786599</c:v>
                </c:pt>
                <c:pt idx="17">
                  <c:v>0.57106815181840098</c:v>
                </c:pt>
                <c:pt idx="18">
                  <c:v>0.66176188420396198</c:v>
                </c:pt>
                <c:pt idx="19">
                  <c:v>0.37418632876726499</c:v>
                </c:pt>
                <c:pt idx="20">
                  <c:v>0.55629690955733102</c:v>
                </c:pt>
                <c:pt idx="21">
                  <c:v>0.37604219247706699</c:v>
                </c:pt>
                <c:pt idx="22">
                  <c:v>0.39178157944655401</c:v>
                </c:pt>
                <c:pt idx="23">
                  <c:v>0.27291181933075298</c:v>
                </c:pt>
                <c:pt idx="24">
                  <c:v>0.54772441880620104</c:v>
                </c:pt>
                <c:pt idx="25">
                  <c:v>0.44310510905379702</c:v>
                </c:pt>
                <c:pt idx="26">
                  <c:v>0.300145492638072</c:v>
                </c:pt>
                <c:pt idx="27">
                  <c:v>0.40283660739837301</c:v>
                </c:pt>
                <c:pt idx="28">
                  <c:v>0.33722770206684999</c:v>
                </c:pt>
                <c:pt idx="29">
                  <c:v>0.56411780009699997</c:v>
                </c:pt>
                <c:pt idx="30">
                  <c:v>0.56512790552772196</c:v>
                </c:pt>
                <c:pt idx="31">
                  <c:v>0.74091489572742797</c:v>
                </c:pt>
                <c:pt idx="32">
                  <c:v>0.344960307914361</c:v>
                </c:pt>
                <c:pt idx="33">
                  <c:v>0.35747586248383301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8C9-428A-8007-C37100FD74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92015464"/>
        <c:axId val="2092005784"/>
      </c:scatterChart>
      <c:valAx>
        <c:axId val="20920154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 sz="2000">
                    <a:solidFill>
                      <a:srgbClr val="1F497D"/>
                    </a:solidFill>
                  </a:defRPr>
                </a:pPr>
                <a:r>
                  <a:rPr lang="en-US" sz="2000" dirty="0" smtClean="0">
                    <a:solidFill>
                      <a:srgbClr val="1F497D"/>
                    </a:solidFill>
                  </a:rPr>
                  <a:t>Grant</a:t>
                </a:r>
                <a:r>
                  <a:rPr lang="en-US" sz="2000" baseline="0" dirty="0" smtClean="0">
                    <a:solidFill>
                      <a:srgbClr val="1F497D"/>
                    </a:solidFill>
                  </a:rPr>
                  <a:t> </a:t>
                </a:r>
                <a:r>
                  <a:rPr lang="en-US" sz="1800" baseline="0" dirty="0" smtClean="0">
                    <a:solidFill>
                      <a:srgbClr val="1F497D"/>
                    </a:solidFill>
                  </a:rPr>
                  <a:t>Amount</a:t>
                </a:r>
                <a:r>
                  <a:rPr lang="en-US" sz="2000" baseline="0" dirty="0" smtClean="0">
                    <a:solidFill>
                      <a:srgbClr val="1F497D"/>
                    </a:solidFill>
                  </a:rPr>
                  <a:t> Per Uninsured Person</a:t>
                </a:r>
                <a:endParaRPr lang="en-US" sz="2000" dirty="0">
                  <a:solidFill>
                    <a:srgbClr val="1F497D"/>
                  </a:solidFill>
                </a:endParaRPr>
              </a:p>
            </c:rich>
          </c:tx>
          <c:layout/>
          <c:overlay val="0"/>
        </c:title>
        <c:numFmt formatCode="&quot;$&quot;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2005784"/>
        <c:crosses val="autoZero"/>
        <c:crossBetween val="midCat"/>
      </c:valAx>
      <c:valAx>
        <c:axId val="2092005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 sz="1800">
                    <a:solidFill>
                      <a:srgbClr val="1F497D"/>
                    </a:solidFill>
                  </a:defRPr>
                </a:pPr>
                <a:r>
                  <a:rPr lang="en-US" sz="1800" dirty="0" smtClean="0">
                    <a:solidFill>
                      <a:srgbClr val="1F497D"/>
                    </a:solidFill>
                  </a:rPr>
                  <a:t>Past</a:t>
                </a:r>
                <a:r>
                  <a:rPr lang="en-US" sz="1800" baseline="0" dirty="0" smtClean="0">
                    <a:solidFill>
                      <a:srgbClr val="1F497D"/>
                    </a:solidFill>
                  </a:rPr>
                  <a:t> Enrollment</a:t>
                </a:r>
                <a:endParaRPr lang="en-US" sz="1800" dirty="0">
                  <a:solidFill>
                    <a:srgbClr val="1F497D"/>
                  </a:solidFill>
                </a:endParaRPr>
              </a:p>
            </c:rich>
          </c:tx>
          <c:layout/>
          <c:overlay val="0"/>
        </c:title>
        <c:numFmt formatCode="0%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201546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355974092463601"/>
          <c:y val="3.0355985679835999E-2"/>
          <c:w val="0.788561640926836"/>
          <c:h val="0.751465125584722"/>
        </c:manualLayout>
      </c:layout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'Scatter Plots 2'!$B$3:$B$36</c:f>
              <c:numCache>
                <c:formatCode>0.0000%</c:formatCode>
                <c:ptCount val="34"/>
                <c:pt idx="0">
                  <c:v>1.79302795236208E-3</c:v>
                </c:pt>
                <c:pt idx="1">
                  <c:v>2.0484398198529299E-3</c:v>
                </c:pt>
                <c:pt idx="2">
                  <c:v>3.60299336688921E-6</c:v>
                </c:pt>
                <c:pt idx="3">
                  <c:v>1.3709243161862501E-3</c:v>
                </c:pt>
                <c:pt idx="4">
                  <c:v>1.24958714081251E-2</c:v>
                </c:pt>
                <c:pt idx="5">
                  <c:v>1.71028224541423E-3</c:v>
                </c:pt>
                <c:pt idx="6">
                  <c:v>6.3382310573321802E-4</c:v>
                </c:pt>
                <c:pt idx="7">
                  <c:v>3.2716009550235502E-3</c:v>
                </c:pt>
                <c:pt idx="8">
                  <c:v>1.95492780651546E-4</c:v>
                </c:pt>
                <c:pt idx="9">
                  <c:v>4.3121506433180801E-3</c:v>
                </c:pt>
                <c:pt idx="10">
                  <c:v>1.02492053986826E-3</c:v>
                </c:pt>
                <c:pt idx="11">
                  <c:v>2.61715335089099E-3</c:v>
                </c:pt>
                <c:pt idx="12">
                  <c:v>2.3527708401201702E-3</c:v>
                </c:pt>
                <c:pt idx="13">
                  <c:v>2.4906057568860399E-3</c:v>
                </c:pt>
                <c:pt idx="14">
                  <c:v>2.4952495935572799E-3</c:v>
                </c:pt>
                <c:pt idx="15">
                  <c:v>9.5267570004171302E-4</c:v>
                </c:pt>
                <c:pt idx="16">
                  <c:v>3.16431663417968E-3</c:v>
                </c:pt>
                <c:pt idx="17">
                  <c:v>1.8308159236552499E-3</c:v>
                </c:pt>
                <c:pt idx="18">
                  <c:v>1.1540269098884301E-2</c:v>
                </c:pt>
                <c:pt idx="19">
                  <c:v>1.33949762336708E-3</c:v>
                </c:pt>
                <c:pt idx="20">
                  <c:v>6.3798148414640002E-3</c:v>
                </c:pt>
                <c:pt idx="21">
                  <c:v>2.7502736010041498E-3</c:v>
                </c:pt>
                <c:pt idx="22">
                  <c:v>2.4659762790443501E-3</c:v>
                </c:pt>
                <c:pt idx="23">
                  <c:v>2.9539406845705898E-3</c:v>
                </c:pt>
                <c:pt idx="24">
                  <c:v>1.91039832802736E-3</c:v>
                </c:pt>
                <c:pt idx="25">
                  <c:v>3.57396775401928E-4</c:v>
                </c:pt>
                <c:pt idx="26">
                  <c:v>4.7721585287784397E-3</c:v>
                </c:pt>
                <c:pt idx="27">
                  <c:v>7.3267537386671299E-4</c:v>
                </c:pt>
                <c:pt idx="28">
                  <c:v>1.45122292834119E-3</c:v>
                </c:pt>
                <c:pt idx="29">
                  <c:v>9.2824266640114804E-4</c:v>
                </c:pt>
                <c:pt idx="30">
                  <c:v>3.6178819846896602E-4</c:v>
                </c:pt>
                <c:pt idx="31">
                  <c:v>1.4382423686364E-3</c:v>
                </c:pt>
                <c:pt idx="32">
                  <c:v>5.9676911974241801E-3</c:v>
                </c:pt>
                <c:pt idx="33">
                  <c:v>1.32041988750865E-2</c:v>
                </c:pt>
              </c:numCache>
            </c:numRef>
          </c:xVal>
          <c:yVal>
            <c:numRef>
              <c:f>'Scatter Plots 2'!$C$3:$C$36</c:f>
              <c:numCache>
                <c:formatCode>0.00%</c:formatCode>
                <c:ptCount val="34"/>
                <c:pt idx="0">
                  <c:v>0.217163995998717</c:v>
                </c:pt>
                <c:pt idx="1">
                  <c:v>0.402764154781104</c:v>
                </c:pt>
                <c:pt idx="2">
                  <c:v>0.26533524051782198</c:v>
                </c:pt>
                <c:pt idx="3">
                  <c:v>0.278943261865776</c:v>
                </c:pt>
                <c:pt idx="4">
                  <c:v>0.51847774230247001</c:v>
                </c:pt>
                <c:pt idx="5">
                  <c:v>0.654808910149691</c:v>
                </c:pt>
                <c:pt idx="6">
                  <c:v>0.42338879285508502</c:v>
                </c:pt>
                <c:pt idx="7">
                  <c:v>0.35547525327482699</c:v>
                </c:pt>
                <c:pt idx="8">
                  <c:v>0.43116821376247</c:v>
                </c:pt>
                <c:pt idx="9">
                  <c:v>0.31260463775226599</c:v>
                </c:pt>
                <c:pt idx="10">
                  <c:v>0.38982679994472302</c:v>
                </c:pt>
                <c:pt idx="11">
                  <c:v>0.39246853642846502</c:v>
                </c:pt>
                <c:pt idx="12">
                  <c:v>0.76065986172946698</c:v>
                </c:pt>
                <c:pt idx="13">
                  <c:v>0.57958373698130505</c:v>
                </c:pt>
                <c:pt idx="14">
                  <c:v>0.497672815327521</c:v>
                </c:pt>
                <c:pt idx="15">
                  <c:v>0.29244452816986699</c:v>
                </c:pt>
                <c:pt idx="16">
                  <c:v>0.49035938198786599</c:v>
                </c:pt>
                <c:pt idx="17">
                  <c:v>0.55629690955733102</c:v>
                </c:pt>
                <c:pt idx="18">
                  <c:v>0.37604219247706699</c:v>
                </c:pt>
                <c:pt idx="19">
                  <c:v>0.57106815181840098</c:v>
                </c:pt>
                <c:pt idx="20">
                  <c:v>0.66176188420396198</c:v>
                </c:pt>
                <c:pt idx="21">
                  <c:v>0.37418632876726499</c:v>
                </c:pt>
                <c:pt idx="22">
                  <c:v>0.39178157944655401</c:v>
                </c:pt>
                <c:pt idx="23">
                  <c:v>0.27291181933075298</c:v>
                </c:pt>
                <c:pt idx="24">
                  <c:v>0.54772441880620104</c:v>
                </c:pt>
                <c:pt idx="25">
                  <c:v>0.44310510905379702</c:v>
                </c:pt>
                <c:pt idx="26">
                  <c:v>0.300145492638072</c:v>
                </c:pt>
                <c:pt idx="27">
                  <c:v>0.40283660739837301</c:v>
                </c:pt>
                <c:pt idx="28">
                  <c:v>0.33722770206684999</c:v>
                </c:pt>
                <c:pt idx="29">
                  <c:v>0.56411780009699997</c:v>
                </c:pt>
                <c:pt idx="30">
                  <c:v>0.56512790552772196</c:v>
                </c:pt>
                <c:pt idx="31">
                  <c:v>0.74091489572742797</c:v>
                </c:pt>
                <c:pt idx="32">
                  <c:v>0.344960307914361</c:v>
                </c:pt>
                <c:pt idx="33">
                  <c:v>0.35747586248383301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AE8-40E8-AA38-72B5D76872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91965336"/>
        <c:axId val="2091955576"/>
      </c:scatterChart>
      <c:valAx>
        <c:axId val="20919653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rgbClr val="1F497D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b="1" dirty="0">
                    <a:solidFill>
                      <a:srgbClr val="1F497D"/>
                    </a:solidFill>
                  </a:rPr>
                  <a:t># of Outreach </a:t>
                </a:r>
                <a:r>
                  <a:rPr lang="en-US" sz="1800" b="1" dirty="0" smtClean="0">
                    <a:solidFill>
                      <a:srgbClr val="1F497D"/>
                    </a:solidFill>
                  </a:rPr>
                  <a:t>Events per Uninsured Person</a:t>
                </a:r>
                <a:endParaRPr lang="en-US" sz="1800" b="1" dirty="0">
                  <a:solidFill>
                    <a:srgbClr val="1F497D"/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#,##0.00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1955576"/>
        <c:crosses val="autoZero"/>
        <c:crossBetween val="midCat"/>
      </c:valAx>
      <c:valAx>
        <c:axId val="2091955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rgbClr val="1F497D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b="1">
                    <a:solidFill>
                      <a:srgbClr val="1F497D"/>
                    </a:solidFill>
                  </a:rPr>
                  <a:t>Past</a:t>
                </a:r>
                <a:r>
                  <a:rPr lang="en-US" sz="1800" b="1" baseline="0">
                    <a:solidFill>
                      <a:srgbClr val="1F497D"/>
                    </a:solidFill>
                  </a:rPr>
                  <a:t> Enrollment</a:t>
                </a:r>
                <a:endParaRPr lang="en-US" sz="1800" b="1">
                  <a:solidFill>
                    <a:srgbClr val="1F497D"/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0%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196533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244893997614901"/>
          <c:y val="8.2368166922935304E-2"/>
          <c:w val="0.78418448346872704"/>
          <c:h val="0.763530333831552"/>
        </c:manualLayout>
      </c:layout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'Scatter Plot Table'!$B$3:$B$40</c:f>
              <c:numCache>
                <c:formatCode>0.0000%</c:formatCode>
                <c:ptCount val="38"/>
                <c:pt idx="0">
                  <c:v>1.6325991355717901E-3</c:v>
                </c:pt>
                <c:pt idx="1">
                  <c:v>1.6684872726221501E-3</c:v>
                </c:pt>
                <c:pt idx="2">
                  <c:v>3.2426940302002898E-5</c:v>
                </c:pt>
                <c:pt idx="3">
                  <c:v>3.4067057155730399E-3</c:v>
                </c:pt>
                <c:pt idx="4">
                  <c:v>1.07710374692649E-2</c:v>
                </c:pt>
                <c:pt idx="5">
                  <c:v>1.3191566264607599E-3</c:v>
                </c:pt>
                <c:pt idx="6">
                  <c:v>6.1005473926822201E-4</c:v>
                </c:pt>
                <c:pt idx="7">
                  <c:v>2.89088210621411E-3</c:v>
                </c:pt>
                <c:pt idx="8">
                  <c:v>1.55505620972821E-4</c:v>
                </c:pt>
                <c:pt idx="9">
                  <c:v>3.3707095534765601E-3</c:v>
                </c:pt>
                <c:pt idx="10">
                  <c:v>9.75018041672424E-4</c:v>
                </c:pt>
                <c:pt idx="11">
                  <c:v>2.1168152102794698E-3</c:v>
                </c:pt>
                <c:pt idx="12">
                  <c:v>2.1174937561081499E-3</c:v>
                </c:pt>
                <c:pt idx="13">
                  <c:v>1.90063723304762E-3</c:v>
                </c:pt>
                <c:pt idx="14">
                  <c:v>2.28259601994828E-3</c:v>
                </c:pt>
                <c:pt idx="15">
                  <c:v>8.8001399410632798E-4</c:v>
                </c:pt>
                <c:pt idx="16">
                  <c:v>2.66646415040208E-3</c:v>
                </c:pt>
                <c:pt idx="17">
                  <c:v>1.52522653966722E-3</c:v>
                </c:pt>
                <c:pt idx="18">
                  <c:v>8.5638196027919399E-3</c:v>
                </c:pt>
                <c:pt idx="19">
                  <c:v>1.05989375052832E-3</c:v>
                </c:pt>
                <c:pt idx="20">
                  <c:v>5.1326329927567499E-3</c:v>
                </c:pt>
                <c:pt idx="21">
                  <c:v>7.5337527684272198E-3</c:v>
                </c:pt>
                <c:pt idx="22">
                  <c:v>1.9981802574003402E-3</c:v>
                </c:pt>
                <c:pt idx="23">
                  <c:v>2.5990171058141698E-3</c:v>
                </c:pt>
                <c:pt idx="24">
                  <c:v>1.67970401295879E-3</c:v>
                </c:pt>
                <c:pt idx="25">
                  <c:v>2.9241554351066797E-4</c:v>
                </c:pt>
                <c:pt idx="26">
                  <c:v>4.5975673630914296E-3</c:v>
                </c:pt>
                <c:pt idx="27">
                  <c:v>5.6935918623589104E-4</c:v>
                </c:pt>
                <c:pt idx="28">
                  <c:v>3.6653641547162198E-3</c:v>
                </c:pt>
                <c:pt idx="29">
                  <c:v>7.80494698738682E-4</c:v>
                </c:pt>
                <c:pt idx="30">
                  <c:v>5.0114365269404899E-4</c:v>
                </c:pt>
                <c:pt idx="31">
                  <c:v>1.45374067002257E-3</c:v>
                </c:pt>
                <c:pt idx="32">
                  <c:v>4.9129364741585099E-3</c:v>
                </c:pt>
                <c:pt idx="33">
                  <c:v>1.02264866002948E-2</c:v>
                </c:pt>
                <c:pt idx="34">
                  <c:v>4.46141372180556E-5</c:v>
                </c:pt>
                <c:pt idx="35">
                  <c:v>8.1263665594298194E-5</c:v>
                </c:pt>
                <c:pt idx="36">
                  <c:v>2.8794096722136402E-4</c:v>
                </c:pt>
                <c:pt idx="37">
                  <c:v>1.1601977113394001E-3</c:v>
                </c:pt>
              </c:numCache>
            </c:numRef>
          </c:xVal>
          <c:yVal>
            <c:numRef>
              <c:f>'Scatter Plot Table'!$C$3:$C$40</c:f>
              <c:numCache>
                <c:formatCode>0.00%</c:formatCode>
                <c:ptCount val="38"/>
                <c:pt idx="0">
                  <c:v>0.217163995998717</c:v>
                </c:pt>
                <c:pt idx="1">
                  <c:v>0.402764154781104</c:v>
                </c:pt>
                <c:pt idx="2">
                  <c:v>0.26533524051782198</c:v>
                </c:pt>
                <c:pt idx="3">
                  <c:v>0.278943261865776</c:v>
                </c:pt>
                <c:pt idx="4">
                  <c:v>0.51847774230247001</c:v>
                </c:pt>
                <c:pt idx="5">
                  <c:v>0.654808910149691</c:v>
                </c:pt>
                <c:pt idx="6">
                  <c:v>0.42338879285508502</c:v>
                </c:pt>
                <c:pt idx="7">
                  <c:v>0.35547525327482699</c:v>
                </c:pt>
                <c:pt idx="8">
                  <c:v>0.43116821376247</c:v>
                </c:pt>
                <c:pt idx="9">
                  <c:v>0.31260463775226599</c:v>
                </c:pt>
                <c:pt idx="10">
                  <c:v>0.38982679994472302</c:v>
                </c:pt>
                <c:pt idx="11">
                  <c:v>0.39246853642846502</c:v>
                </c:pt>
                <c:pt idx="12">
                  <c:v>0.76065986172946698</c:v>
                </c:pt>
                <c:pt idx="13">
                  <c:v>0.57958373698130505</c:v>
                </c:pt>
                <c:pt idx="14">
                  <c:v>0.497672815327521</c:v>
                </c:pt>
                <c:pt idx="15">
                  <c:v>0.29244452816986699</c:v>
                </c:pt>
                <c:pt idx="16">
                  <c:v>0.49035938198786599</c:v>
                </c:pt>
                <c:pt idx="17">
                  <c:v>0.55629690955733102</c:v>
                </c:pt>
                <c:pt idx="18">
                  <c:v>0.37604219247706699</c:v>
                </c:pt>
                <c:pt idx="19">
                  <c:v>0.57106815181840098</c:v>
                </c:pt>
                <c:pt idx="20">
                  <c:v>0.66176188420396198</c:v>
                </c:pt>
                <c:pt idx="21">
                  <c:v>0.37418632876726499</c:v>
                </c:pt>
                <c:pt idx="22">
                  <c:v>0.39178157944655401</c:v>
                </c:pt>
                <c:pt idx="23">
                  <c:v>0.27291181933075298</c:v>
                </c:pt>
                <c:pt idx="24">
                  <c:v>0.54772441880620104</c:v>
                </c:pt>
                <c:pt idx="25">
                  <c:v>0.44310510905379702</c:v>
                </c:pt>
                <c:pt idx="26">
                  <c:v>0.300145492638072</c:v>
                </c:pt>
                <c:pt idx="27">
                  <c:v>0.40283660739837301</c:v>
                </c:pt>
                <c:pt idx="28">
                  <c:v>0.33722770206684999</c:v>
                </c:pt>
                <c:pt idx="29">
                  <c:v>0.56411780009699997</c:v>
                </c:pt>
                <c:pt idx="30">
                  <c:v>0.56512790552772196</c:v>
                </c:pt>
                <c:pt idx="31">
                  <c:v>0.74091489572742797</c:v>
                </c:pt>
                <c:pt idx="32">
                  <c:v>0.344960307914361</c:v>
                </c:pt>
                <c:pt idx="33">
                  <c:v>0.35747586248383301</c:v>
                </c:pt>
                <c:pt idx="34">
                  <c:v>5.0327132564705702E-2</c:v>
                </c:pt>
                <c:pt idx="35">
                  <c:v>4.1416919511024899E-2</c:v>
                </c:pt>
                <c:pt idx="36">
                  <c:v>2.0217685540266199E-2</c:v>
                </c:pt>
                <c:pt idx="37">
                  <c:v>4.0555734703731597E-2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3E7-4CEB-9E05-93F325AA07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91914856"/>
        <c:axId val="2093187896"/>
      </c:scatterChart>
      <c:valAx>
        <c:axId val="20919148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rgbClr val="1F497D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b="1">
                    <a:solidFill>
                      <a:srgbClr val="1F497D"/>
                    </a:solidFill>
                  </a:rPr>
                  <a:t># of Outreach Events Per</a:t>
                </a:r>
                <a:r>
                  <a:rPr lang="en-US" sz="1800" b="1" baseline="0">
                    <a:solidFill>
                      <a:srgbClr val="1F497D"/>
                    </a:solidFill>
                  </a:rPr>
                  <a:t> Uninsured Person</a:t>
                </a:r>
                <a:endParaRPr lang="en-US" sz="1800" b="1">
                  <a:solidFill>
                    <a:srgbClr val="1F497D"/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#,##0.00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3187896"/>
        <c:crosses val="autoZero"/>
        <c:crossBetween val="midCat"/>
      </c:valAx>
      <c:valAx>
        <c:axId val="2093187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rgbClr val="1F497D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b="1">
                    <a:solidFill>
                      <a:srgbClr val="1F497D"/>
                    </a:solidFill>
                  </a:rPr>
                  <a:t>Past</a:t>
                </a:r>
                <a:r>
                  <a:rPr lang="en-US" sz="1800" b="1" baseline="0">
                    <a:solidFill>
                      <a:srgbClr val="1F497D"/>
                    </a:solidFill>
                  </a:rPr>
                  <a:t> Enrollment</a:t>
                </a:r>
                <a:endParaRPr lang="en-US" sz="1800" b="1">
                  <a:solidFill>
                    <a:srgbClr val="1F497D"/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0%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191485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chemeClr val="accent2">
                <a:lumMod val="20000"/>
                <a:lumOff val="80000"/>
              </a:schemeClr>
            </a:solidFill>
          </c:spPr>
          <c:dPt>
            <c:idx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458C-4402-A382-B2C46915D297}"/>
              </c:ext>
            </c:extLst>
          </c:dPt>
          <c:dPt>
            <c:idx val="1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458C-4402-A382-B2C46915D297}"/>
              </c:ext>
            </c:extLst>
          </c:dPt>
          <c:dLbls>
            <c:dLbl>
              <c:idx val="0"/>
              <c:layout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751723891999668"/>
                      <c:h val="0.3063992245221869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58C-4402-A382-B2C46915D297}"/>
                </c:ext>
              </c:extLst>
            </c:dLbl>
            <c:dLbl>
              <c:idx val="1"/>
              <c:layout>
                <c:manualLayout>
                  <c:x val="0.21369797412165814"/>
                  <c:y val="6.8989364478876884E-4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992744730646472"/>
                      <c:h val="0.2764435683282064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458C-4402-A382-B2C46915D29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Sheet4!$A$2:$A$3</c:f>
              <c:strCache>
                <c:ptCount val="2"/>
                <c:pt idx="0">
                  <c:v>White Non-Hispanic</c:v>
                </c:pt>
                <c:pt idx="1">
                  <c:v>Ethnic/Racial Minority</c:v>
                </c:pt>
              </c:strCache>
            </c:strRef>
          </c:cat>
          <c:val>
            <c:numRef>
              <c:f>Sheet4!$B$2:$B$3</c:f>
              <c:numCache>
                <c:formatCode>General</c:formatCode>
                <c:ptCount val="2"/>
                <c:pt idx="0">
                  <c:v>45</c:v>
                </c:pt>
                <c:pt idx="1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8C-4402-A382-B2C46915D297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B9CDE5"/>
              </a:solidFill>
            </c:spPr>
            <c:extLst>
              <c:ext xmlns:c16="http://schemas.microsoft.com/office/drawing/2014/chart" uri="{C3380CC4-5D6E-409C-BE32-E72D297353CC}">
                <c16:uniqueId val="{00000001-B39A-452A-9BC3-B834C42E456E}"/>
              </c:ext>
            </c:extLst>
          </c:dPt>
          <c:dPt>
            <c:idx val="1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B39A-452A-9BC3-B834C42E456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Sheet6!$A$2:$A$3</c:f>
              <c:strCache>
                <c:ptCount val="2"/>
                <c:pt idx="0">
                  <c:v>No</c:v>
                </c:pt>
                <c:pt idx="1">
                  <c:v>Yes</c:v>
                </c:pt>
              </c:strCache>
            </c:strRef>
          </c:cat>
          <c:val>
            <c:numRef>
              <c:f>Sheet6!$B$2:$B$3</c:f>
              <c:numCache>
                <c:formatCode>General</c:formatCode>
                <c:ptCount val="2"/>
                <c:pt idx="0">
                  <c:v>187</c:v>
                </c:pt>
                <c:pt idx="1">
                  <c:v>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39A-452A-9BC3-B834C42E45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spPr>
            <a:solidFill>
              <a:schemeClr val="accent2">
                <a:lumMod val="20000"/>
                <a:lumOff val="80000"/>
              </a:schemeClr>
            </a:solidFill>
          </c:spPr>
          <c:dPt>
            <c:idx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2873-48BD-840E-198C43D7B69B}"/>
              </c:ext>
            </c:extLst>
          </c:dPt>
          <c:dPt>
            <c:idx val="1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2873-48BD-840E-198C43D7B69B}"/>
              </c:ext>
            </c:extLst>
          </c:dPt>
          <c:dLbls>
            <c:dLbl>
              <c:idx val="0"/>
              <c:layout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228515014818298"/>
                      <c:h val="0.3398522415916069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2873-48BD-840E-198C43D7B69B}"/>
                </c:ext>
              </c:extLst>
            </c:dLbl>
            <c:dLbl>
              <c:idx val="1"/>
              <c:layout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982025785315657"/>
                      <c:h val="0.2759873908227143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2873-48BD-840E-198C43D7B69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Sheet4!$A$2:$A$3</c:f>
              <c:strCache>
                <c:ptCount val="2"/>
                <c:pt idx="0">
                  <c:v>White Non-Hispanic</c:v>
                </c:pt>
                <c:pt idx="1">
                  <c:v>Ethnic/Racial Minority</c:v>
                </c:pt>
              </c:strCache>
            </c:strRef>
          </c:cat>
          <c:val>
            <c:numRef>
              <c:f>Sheet4!$B$2:$B$3</c:f>
              <c:numCache>
                <c:formatCode>General</c:formatCode>
                <c:ptCount val="2"/>
                <c:pt idx="0">
                  <c:v>45</c:v>
                </c:pt>
                <c:pt idx="1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873-48BD-840E-198C43D7B69B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ser>
          <c:idx val="0"/>
          <c:order val="0"/>
          <c:spPr>
            <a:solidFill>
              <a:srgbClr val="B9CDE5"/>
            </a:solidFill>
          </c:spPr>
          <c:dPt>
            <c:idx val="1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F3A2-44BD-A5C7-CEA2819CE70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'Descriptive Statistics'!$B$8:$C$8</c:f>
              <c:strCache>
                <c:ptCount val="2"/>
                <c:pt idx="0">
                  <c:v>No</c:v>
                </c:pt>
                <c:pt idx="1">
                  <c:v>Yes</c:v>
                </c:pt>
              </c:strCache>
            </c:strRef>
          </c:cat>
          <c:val>
            <c:numRef>
              <c:f>'Descriptive Statistics'!$B$9:$C$9</c:f>
              <c:numCache>
                <c:formatCode>General</c:formatCode>
                <c:ptCount val="2"/>
                <c:pt idx="0">
                  <c:v>33128</c:v>
                </c:pt>
                <c:pt idx="1">
                  <c:v>6964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3A2-44BD-A5C7-CEA2819CE7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spPr>
            <a:solidFill>
              <a:schemeClr val="accent2">
                <a:lumMod val="20000"/>
                <a:lumOff val="80000"/>
              </a:schemeClr>
            </a:solidFill>
          </c:spPr>
          <c:dPt>
            <c:idx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7F69-4F34-BC75-6756B9EC05BA}"/>
              </c:ext>
            </c:extLst>
          </c:dPt>
          <c:dPt>
            <c:idx val="1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7F69-4F34-BC75-6756B9EC05BA}"/>
              </c:ext>
            </c:extLst>
          </c:dPt>
          <c:dLbls>
            <c:dLbl>
              <c:idx val="0"/>
              <c:layout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274932769181036"/>
                      <c:h val="0.3124815912620815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7F69-4F34-BC75-6756B9EC05BA}"/>
                </c:ext>
              </c:extLst>
            </c:dLbl>
            <c:dLbl>
              <c:idx val="1"/>
              <c:layout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766839101087708"/>
                      <c:h val="0.2759873908227143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7F69-4F34-BC75-6756B9EC05B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Sheet4!$A$2:$A$3</c:f>
              <c:strCache>
                <c:ptCount val="2"/>
                <c:pt idx="0">
                  <c:v>White Non-Hispanic</c:v>
                </c:pt>
                <c:pt idx="1">
                  <c:v>Ethnic/Racial Minority</c:v>
                </c:pt>
              </c:strCache>
            </c:strRef>
          </c:cat>
          <c:val>
            <c:numRef>
              <c:f>Sheet4!$B$2:$B$3</c:f>
              <c:numCache>
                <c:formatCode>General</c:formatCode>
                <c:ptCount val="2"/>
                <c:pt idx="0">
                  <c:v>45</c:v>
                </c:pt>
                <c:pt idx="1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69-4F34-BC75-6756B9EC05BA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pieChart>
        <c:varyColors val="1"/>
        <c:ser>
          <c:idx val="0"/>
          <c:order val="0"/>
          <c:spPr>
            <a:solidFill>
              <a:srgbClr val="E6B9B8"/>
            </a:solidFill>
          </c:spPr>
          <c:dPt>
            <c:idx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0E2A-40D9-8C8D-6A680371FDB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'Descriptive Statistics'!$B$8:$C$8</c:f>
              <c:strCache>
                <c:ptCount val="2"/>
                <c:pt idx="0">
                  <c:v>No</c:v>
                </c:pt>
                <c:pt idx="1">
                  <c:v>Yes</c:v>
                </c:pt>
              </c:strCache>
            </c:strRef>
          </c:cat>
          <c:val>
            <c:numRef>
              <c:f>'Descriptive Statistics'!$B$9:$C$9</c:f>
              <c:numCache>
                <c:formatCode>General</c:formatCode>
                <c:ptCount val="2"/>
                <c:pt idx="0">
                  <c:v>37905</c:v>
                </c:pt>
                <c:pt idx="1">
                  <c:v>11525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E2A-40D9-8C8D-6A680371FD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Sheet5!$A$3</c:f>
              <c:strCache>
                <c:ptCount val="1"/>
                <c:pt idx="0">
                  <c:v>Hispanic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cat>
            <c:strRef>
              <c:f>Sheet5!$B$1:$E$1</c:f>
              <c:strCache>
                <c:ptCount val="4"/>
                <c:pt idx="0">
                  <c:v>Uninsured Population</c:v>
                </c:pt>
                <c:pt idx="1">
                  <c:v>Navigator Events</c:v>
                </c:pt>
                <c:pt idx="2">
                  <c:v>PRG Events</c:v>
                </c:pt>
                <c:pt idx="3">
                  <c:v>All CMS Outreach</c:v>
                </c:pt>
              </c:strCache>
            </c:strRef>
          </c:cat>
          <c:val>
            <c:numRef>
              <c:f>Sheet5!$B$3:$E$3</c:f>
              <c:numCache>
                <c:formatCode>0.00%</c:formatCode>
                <c:ptCount val="4"/>
                <c:pt idx="0" formatCode="0%">
                  <c:v>0.32</c:v>
                </c:pt>
                <c:pt idx="1">
                  <c:v>0.12759999999999999</c:v>
                </c:pt>
                <c:pt idx="2">
                  <c:v>0.25090000000000001</c:v>
                </c:pt>
                <c:pt idx="3">
                  <c:v>0.18779999999999999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04-4B8B-9DD0-9428609F4815}"/>
            </c:ext>
          </c:extLst>
        </c:ser>
        <c:ser>
          <c:idx val="1"/>
          <c:order val="1"/>
          <c:tx>
            <c:strRef>
              <c:f>Sheet5!$A$4</c:f>
              <c:strCache>
                <c:ptCount val="1"/>
                <c:pt idx="0">
                  <c:v>Black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cat>
            <c:strRef>
              <c:f>Sheet5!$B$1:$E$1</c:f>
              <c:strCache>
                <c:ptCount val="4"/>
                <c:pt idx="0">
                  <c:v>Uninsured Population</c:v>
                </c:pt>
                <c:pt idx="1">
                  <c:v>Navigator Events</c:v>
                </c:pt>
                <c:pt idx="2">
                  <c:v>PRG Events</c:v>
                </c:pt>
                <c:pt idx="3">
                  <c:v>All CMS Outreach</c:v>
                </c:pt>
              </c:strCache>
            </c:strRef>
          </c:cat>
          <c:val>
            <c:numRef>
              <c:f>Sheet5!$B$4:$E$4</c:f>
              <c:numCache>
                <c:formatCode>0.00%</c:formatCode>
                <c:ptCount val="4"/>
                <c:pt idx="0" formatCode="0%">
                  <c:v>0.15</c:v>
                </c:pt>
                <c:pt idx="1">
                  <c:v>0.124</c:v>
                </c:pt>
                <c:pt idx="2">
                  <c:v>7.7100000000000002E-2</c:v>
                </c:pt>
                <c:pt idx="3">
                  <c:v>0.16700000000000001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904-4B8B-9DD0-9428609F4815}"/>
            </c:ext>
          </c:extLst>
        </c:ser>
        <c:ser>
          <c:idx val="2"/>
          <c:order val="2"/>
          <c:tx>
            <c:strRef>
              <c:f>Sheet5!$A$5</c:f>
              <c:strCache>
                <c:ptCount val="1"/>
                <c:pt idx="0">
                  <c:v>Asian American</c:v>
                </c:pt>
              </c:strCache>
            </c:strRef>
          </c:tx>
          <c:invertIfNegative val="0"/>
          <c:cat>
            <c:strRef>
              <c:f>Sheet5!$B$1:$E$1</c:f>
              <c:strCache>
                <c:ptCount val="4"/>
                <c:pt idx="0">
                  <c:v>Uninsured Population</c:v>
                </c:pt>
                <c:pt idx="1">
                  <c:v>Navigator Events</c:v>
                </c:pt>
                <c:pt idx="2">
                  <c:v>PRG Events</c:v>
                </c:pt>
                <c:pt idx="3">
                  <c:v>All CMS Outreach</c:v>
                </c:pt>
              </c:strCache>
            </c:strRef>
          </c:cat>
          <c:val>
            <c:numRef>
              <c:f>Sheet5!$B$5:$E$5</c:f>
              <c:numCache>
                <c:formatCode>0.00%</c:formatCode>
                <c:ptCount val="4"/>
                <c:pt idx="0" formatCode="0%">
                  <c:v>0.05</c:v>
                </c:pt>
                <c:pt idx="1">
                  <c:v>7.2599999999999998E-2</c:v>
                </c:pt>
                <c:pt idx="2">
                  <c:v>9.6799999999999997E-2</c:v>
                </c:pt>
                <c:pt idx="3">
                  <c:v>8.8099999999999998E-2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904-4B8B-9DD0-9428609F48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93488472"/>
        <c:axId val="2093491480"/>
      </c:barChart>
      <c:catAx>
        <c:axId val="20934884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2093491480"/>
        <c:crosses val="autoZero"/>
        <c:auto val="1"/>
        <c:lblAlgn val="ctr"/>
        <c:lblOffset val="100"/>
        <c:noMultiLvlLbl val="0"/>
      </c:catAx>
      <c:valAx>
        <c:axId val="209349148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2093488472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sz="2400">
                <a:solidFill>
                  <a:srgbClr val="1F497D"/>
                </a:solidFill>
              </a:defRPr>
            </a:pPr>
            <a:r>
              <a:rPr lang="en-US" sz="2400">
                <a:solidFill>
                  <a:srgbClr val="1F497D"/>
                </a:solidFill>
              </a:rPr>
              <a:t>Uninsured Rate</a:t>
            </a:r>
            <a:r>
              <a:rPr lang="en-US" sz="2400" baseline="0">
                <a:solidFill>
                  <a:srgbClr val="1F497D"/>
                </a:solidFill>
              </a:rPr>
              <a:t> of Select Groups, 2016</a:t>
            </a:r>
            <a:endParaRPr lang="en-US" sz="2400">
              <a:solidFill>
                <a:srgbClr val="1F497D"/>
              </a:solidFill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Sheet3!$A$3:$A$7</c:f>
              <c:strCache>
                <c:ptCount val="5"/>
                <c:pt idx="0">
                  <c:v>Non-LGBT_x000d_(all)</c:v>
                </c:pt>
                <c:pt idx="1">
                  <c:v>LGBT_x000d_(all)</c:v>
                </c:pt>
                <c:pt idx="2">
                  <c:v>LGBT_x000d_(Southern U.S.)</c:v>
                </c:pt>
                <c:pt idx="3">
                  <c:v>Bisexual</c:v>
                </c:pt>
                <c:pt idx="4">
                  <c:v>Transgender</c:v>
                </c:pt>
              </c:strCache>
            </c:strRef>
          </c:cat>
          <c:val>
            <c:numRef>
              <c:f>Sheet3!$B$3:$B$7</c:f>
              <c:numCache>
                <c:formatCode>0%</c:formatCode>
                <c:ptCount val="5"/>
                <c:pt idx="0">
                  <c:v>7.0000000000000007E-2</c:v>
                </c:pt>
                <c:pt idx="1">
                  <c:v>0.15</c:v>
                </c:pt>
                <c:pt idx="2">
                  <c:v>0.21</c:v>
                </c:pt>
                <c:pt idx="3">
                  <c:v>0.18</c:v>
                </c:pt>
                <c:pt idx="4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68-40F3-A0C8-790F31A090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93529320"/>
        <c:axId val="2093532184"/>
      </c:barChart>
      <c:catAx>
        <c:axId val="209352932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2093532184"/>
        <c:crosses val="autoZero"/>
        <c:auto val="1"/>
        <c:lblAlgn val="ctr"/>
        <c:lblOffset val="100"/>
        <c:noMultiLvlLbl val="0"/>
      </c:catAx>
      <c:valAx>
        <c:axId val="2093532184"/>
        <c:scaling>
          <c:orientation val="minMax"/>
        </c:scaling>
        <c:delete val="0"/>
        <c:axPos val="l"/>
        <c:majorGridlines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209352932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Sheet10!$E$2</c:f>
              <c:strCache>
                <c:ptCount val="1"/>
                <c:pt idx="0">
                  <c:v>Feb 2015 - Jan 2016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Sheet10!$D$3:$D$5</c:f>
              <c:strCache>
                <c:ptCount val="3"/>
                <c:pt idx="0">
                  <c:v>PRG Events</c:v>
                </c:pt>
                <c:pt idx="1">
                  <c:v>Navigator Events</c:v>
                </c:pt>
                <c:pt idx="2">
                  <c:v>All CMS Outreach</c:v>
                </c:pt>
              </c:strCache>
            </c:strRef>
          </c:cat>
          <c:val>
            <c:numRef>
              <c:f>Sheet10!$E$3:$E$5</c:f>
              <c:numCache>
                <c:formatCode>General</c:formatCode>
                <c:ptCount val="3"/>
                <c:pt idx="0" formatCode="0.00%">
                  <c:v>2.58E-2</c:v>
                </c:pt>
                <c:pt idx="2" formatCode="0.00%">
                  <c:v>0.1033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9A-424D-B485-9A657EA197E2}"/>
            </c:ext>
          </c:extLst>
        </c:ser>
        <c:ser>
          <c:idx val="1"/>
          <c:order val="1"/>
          <c:tx>
            <c:strRef>
              <c:f>Sheet10!$F$2</c:f>
              <c:strCache>
                <c:ptCount val="1"/>
                <c:pt idx="0">
                  <c:v>Feb 2016 - Jan 2017</c:v>
                </c:pt>
              </c:strCache>
            </c:strRef>
          </c:tx>
          <c:spPr>
            <a:solidFill>
              <a:srgbClr val="4F81BD"/>
            </a:solidFill>
            <a:ln>
              <a:noFill/>
            </a:ln>
            <a:effectLst/>
          </c:spPr>
          <c:invertIfNegative val="0"/>
          <c:cat>
            <c:strRef>
              <c:f>Sheet10!$D$3:$D$5</c:f>
              <c:strCache>
                <c:ptCount val="3"/>
                <c:pt idx="0">
                  <c:v>PRG Events</c:v>
                </c:pt>
                <c:pt idx="1">
                  <c:v>Navigator Events</c:v>
                </c:pt>
                <c:pt idx="2">
                  <c:v>All CMS Outreach</c:v>
                </c:pt>
              </c:strCache>
            </c:strRef>
          </c:cat>
          <c:val>
            <c:numRef>
              <c:f>Sheet10!$F$3:$F$5</c:f>
              <c:numCache>
                <c:formatCode>0.00%</c:formatCode>
                <c:ptCount val="3"/>
                <c:pt idx="0">
                  <c:v>0.1643</c:v>
                </c:pt>
                <c:pt idx="1">
                  <c:v>4.0800000000000003E-2</c:v>
                </c:pt>
                <c:pt idx="2">
                  <c:v>4.7600000000000003E-2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69A-424D-B485-9A657EA197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94313928"/>
        <c:axId val="2094317624"/>
      </c:barChart>
      <c:catAx>
        <c:axId val="2094313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pPr>
            <a:endParaRPr lang="en-US"/>
          </a:p>
        </c:txPr>
        <c:crossAx val="2094317624"/>
        <c:crosses val="autoZero"/>
        <c:auto val="1"/>
        <c:lblAlgn val="ctr"/>
        <c:lblOffset val="100"/>
        <c:noMultiLvlLbl val="0"/>
      </c:catAx>
      <c:valAx>
        <c:axId val="2094317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pPr>
            <a:endParaRPr lang="en-US"/>
          </a:p>
        </c:txPr>
        <c:crossAx val="2094313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  <a:ea typeface="+mn-ea"/>
              <a:cs typeface="Helvetica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Helvetica" panose="020B0604020202020204" pitchFamily="34" charset="0"/>
          <a:cs typeface="Helvetica" panose="020B0604020202020204" pitchFamily="34" charset="0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372B11-7C2B-459A-B387-869B0DF1437D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7358F1-FC96-42F5-BC0D-237D08D6F2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190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7358F1-FC96-42F5-BC0D-237D08D6F22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968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7358F1-FC96-42F5-BC0D-237D08D6F22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270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0E74D-DAC1-9E4D-AD51-CF62D05C94B3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B4EDD-FD7B-E940-84B7-E52E5F961D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0E74D-DAC1-9E4D-AD51-CF62D05C94B3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B4EDD-FD7B-E940-84B7-E52E5F961D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0E74D-DAC1-9E4D-AD51-CF62D05C94B3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B4EDD-FD7B-E940-84B7-E52E5F961D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0E74D-DAC1-9E4D-AD51-CF62D05C94B3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B4EDD-FD7B-E940-84B7-E52E5F961D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0E74D-DAC1-9E4D-AD51-CF62D05C94B3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B4EDD-FD7B-E940-84B7-E52E5F961D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0E74D-DAC1-9E4D-AD51-CF62D05C94B3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B4EDD-FD7B-E940-84B7-E52E5F961D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0E74D-DAC1-9E4D-AD51-CF62D05C94B3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B4EDD-FD7B-E940-84B7-E52E5F961D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0E74D-DAC1-9E4D-AD51-CF62D05C94B3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B4EDD-FD7B-E940-84B7-E52E5F961D5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0E74D-DAC1-9E4D-AD51-CF62D05C94B3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8B4EDD-FD7B-E940-84B7-E52E5F961D5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0E74D-DAC1-9E4D-AD51-CF62D05C94B3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B4EDD-FD7B-E940-84B7-E52E5F961D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0E74D-DAC1-9E4D-AD51-CF62D05C94B3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B4EDD-FD7B-E940-84B7-E52E5F961D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5B8B4EDD-FD7B-E940-84B7-E52E5F961D58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2860E74D-DAC1-9E4D-AD51-CF62D05C94B3}" type="datetimeFigureOut">
              <a:rPr lang="en-US" smtClean="0"/>
              <a:t>5/10/2017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800" dirty="0" smtClean="0"/>
              <a:t>Identifying Gaps in Marketplace Outreach to Populations with Past Low Enrollment </a:t>
            </a:r>
            <a:r>
              <a:rPr lang="en-US" sz="4800" dirty="0"/>
              <a:t>in States with Federally Facilitated Marketplaces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Kaitlyn Donaldson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841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Individual Marketplaces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During the fourth open enrollment period</a:t>
            </a:r>
          </a:p>
          <a:p>
            <a:pPr lvl="1"/>
            <a:r>
              <a:rPr lang="en-US" sz="3600" dirty="0"/>
              <a:t>27 states with federally-facilitated marketplaces (FFM)</a:t>
            </a:r>
          </a:p>
          <a:p>
            <a:pPr lvl="1"/>
            <a:r>
              <a:rPr lang="en-US" sz="3600" dirty="0"/>
              <a:t>6 states with partnership </a:t>
            </a:r>
            <a:r>
              <a:rPr lang="en-US" sz="3600" dirty="0" smtClean="0"/>
              <a:t>marketplaces</a:t>
            </a:r>
          </a:p>
          <a:p>
            <a:r>
              <a:rPr lang="en-US" sz="3600" dirty="0" smtClean="0"/>
              <a:t>Target populations for outreach </a:t>
            </a:r>
            <a:r>
              <a:rPr lang="en-US" sz="3600" dirty="0" smtClean="0">
                <a:sym typeface="Wingdings"/>
              </a:rPr>
              <a:t> historically underinsured</a:t>
            </a: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3147739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% of Uninsured Adults Reporting Awareness of the Marketplace</a:t>
            </a:r>
            <a:endParaRPr lang="en-US" sz="40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7454476"/>
              </p:ext>
            </p:extLst>
          </p:nvPr>
        </p:nvGraphicFramePr>
        <p:xfrm>
          <a:off x="457200" y="1600200"/>
          <a:ext cx="76200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4393837"/>
              </p:ext>
            </p:extLst>
          </p:nvPr>
        </p:nvGraphicFramePr>
        <p:xfrm>
          <a:off x="457200" y="1600200"/>
          <a:ext cx="7736267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" y="6400800"/>
            <a:ext cx="8504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Data from the Commonwealth Fund Affordable Care Act Tracking Survey, Feb-April 2016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5489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Best Practices in Outreach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Culturally appropriate outreach</a:t>
            </a:r>
          </a:p>
          <a:p>
            <a:pPr lvl="1"/>
            <a:r>
              <a:rPr lang="en-US" sz="2800" dirty="0"/>
              <a:t>Materials available for non-English speakers</a:t>
            </a:r>
          </a:p>
          <a:p>
            <a:pPr lvl="1"/>
            <a:r>
              <a:rPr lang="en-US" sz="2800" dirty="0" smtClean="0"/>
              <a:t>Targeted outreach acknowledging </a:t>
            </a:r>
            <a:r>
              <a:rPr lang="en-US" sz="2800" dirty="0"/>
              <a:t>differences in need, concerns</a:t>
            </a:r>
          </a:p>
          <a:p>
            <a:pPr lvl="1"/>
            <a:r>
              <a:rPr lang="en-US" sz="2800" dirty="0"/>
              <a:t>LGBT-friendly </a:t>
            </a:r>
            <a:r>
              <a:rPr lang="en-US" sz="2800" dirty="0" smtClean="0"/>
              <a:t>outreach</a:t>
            </a:r>
          </a:p>
          <a:p>
            <a:r>
              <a:rPr lang="en-US" sz="2800" dirty="0" smtClean="0"/>
              <a:t>Community-based partners</a:t>
            </a:r>
          </a:p>
          <a:p>
            <a:pPr marL="708660" lvl="2">
              <a:buClr>
                <a:schemeClr val="accent1"/>
              </a:buClr>
            </a:pPr>
            <a:r>
              <a:rPr lang="en-US" sz="2800" dirty="0"/>
              <a:t>Schools, churches, beauty and barber shops, local grocery or community stores, local </a:t>
            </a:r>
            <a:r>
              <a:rPr lang="en-US" sz="2800" dirty="0" smtClean="0"/>
              <a:t>organizations</a:t>
            </a:r>
          </a:p>
          <a:p>
            <a:r>
              <a:rPr lang="en-US" sz="2800" dirty="0" smtClean="0"/>
              <a:t>Adapt and adjust outreach</a:t>
            </a:r>
          </a:p>
          <a:p>
            <a:pPr marL="411480" lvl="1" indent="0">
              <a:buNone/>
            </a:pPr>
            <a:endParaRPr lang="en-US" sz="2800" dirty="0"/>
          </a:p>
          <a:p>
            <a:pPr lvl="1"/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081276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14300" indent="0">
              <a:buNone/>
            </a:pPr>
            <a:r>
              <a:rPr lang="en-US" sz="3200" b="1" dirty="0" smtClean="0">
                <a:solidFill>
                  <a:schemeClr val="accent1"/>
                </a:solidFill>
              </a:rPr>
              <a:t>Goal #1</a:t>
            </a:r>
            <a:r>
              <a:rPr lang="en-US" sz="3200" dirty="0" smtClean="0"/>
              <a:t>: Identify areas with past low enrollment</a:t>
            </a:r>
          </a:p>
          <a:p>
            <a:pPr marL="114300" indent="0">
              <a:buNone/>
            </a:pPr>
            <a:endParaRPr lang="en-US" sz="3200" dirty="0"/>
          </a:p>
          <a:p>
            <a:r>
              <a:rPr lang="en-US" sz="3200" dirty="0" smtClean="0"/>
              <a:t>Measuring enrollment</a:t>
            </a:r>
          </a:p>
          <a:p>
            <a:pPr lvl="1"/>
            <a:r>
              <a:rPr lang="en-US" sz="3200" dirty="0"/>
              <a:t>QHP purchases as a percentage of uninsured population</a:t>
            </a:r>
          </a:p>
          <a:p>
            <a:pPr lvl="1"/>
            <a:r>
              <a:rPr lang="en-US" sz="3200" dirty="0"/>
              <a:t>Limitations: </a:t>
            </a:r>
            <a:r>
              <a:rPr lang="en-US" sz="3200" dirty="0" smtClean="0"/>
              <a:t>lack </a:t>
            </a:r>
            <a:r>
              <a:rPr lang="en-US" sz="3200" dirty="0"/>
              <a:t>of data, small </a:t>
            </a:r>
            <a:r>
              <a:rPr lang="en-US" sz="3200" dirty="0" smtClean="0"/>
              <a:t>population</a:t>
            </a:r>
          </a:p>
          <a:p>
            <a:r>
              <a:rPr lang="en-US" sz="3200" dirty="0" smtClean="0"/>
              <a:t>Mapping enrollment</a:t>
            </a:r>
          </a:p>
          <a:p>
            <a:pPr marL="411480" lvl="1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04327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 Enrollment, OE3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668" y="1282042"/>
            <a:ext cx="8157064" cy="5364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366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Racial Disparities in Enrollment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488743"/>
          </a:xfrm>
        </p:spPr>
        <p:txBody>
          <a:bodyPr/>
          <a:lstStyle/>
          <a:p>
            <a:r>
              <a:rPr lang="en-US" dirty="0" smtClean="0"/>
              <a:t>Highest enrollment among Asian Americans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756985" y="2323387"/>
            <a:ext cx="3293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1F497D"/>
                </a:solidFill>
              </a:rPr>
              <a:t>Asian American Enrollment, OE3</a:t>
            </a:r>
            <a:endParaRPr lang="en-US" b="1" dirty="0">
              <a:solidFill>
                <a:srgbClr val="1F497D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370" y="2592358"/>
            <a:ext cx="6367980" cy="4187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227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Racial Disparities in Enrollment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488743"/>
          </a:xfrm>
        </p:spPr>
        <p:txBody>
          <a:bodyPr>
            <a:noAutofit/>
          </a:bodyPr>
          <a:lstStyle/>
          <a:p>
            <a:r>
              <a:rPr lang="en-US" sz="2000" dirty="0" smtClean="0"/>
              <a:t>Much lower enrollment among African American, Native American, and Hispanic &amp; Latino populations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2756985" y="2323387"/>
            <a:ext cx="3454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1F497D"/>
                </a:solidFill>
              </a:rPr>
              <a:t>African American Enrollment, OE3</a:t>
            </a:r>
            <a:endParaRPr lang="en-US" b="1" dirty="0">
              <a:solidFill>
                <a:srgbClr val="1F497D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6735" y="2586734"/>
            <a:ext cx="6495234" cy="4271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818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1179081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en-US" sz="3200" b="1" dirty="0" smtClean="0">
                <a:solidFill>
                  <a:srgbClr val="4F81BD"/>
                </a:solidFill>
              </a:rPr>
              <a:t>Goal #2</a:t>
            </a:r>
            <a:r>
              <a:rPr lang="en-US" sz="3200" dirty="0" smtClean="0"/>
              <a:t>: Assess outreach efficiency</a:t>
            </a:r>
          </a:p>
          <a:p>
            <a:r>
              <a:rPr lang="en-US" sz="3200" dirty="0" smtClean="0"/>
              <a:t>Are more resources invested in areas that have had low enrollment in the past?</a:t>
            </a:r>
          </a:p>
          <a:p>
            <a:endParaRPr lang="en-US" sz="3200" dirty="0"/>
          </a:p>
          <a:p>
            <a:endParaRPr lang="en-US" sz="3200" dirty="0" smtClean="0"/>
          </a:p>
          <a:p>
            <a:endParaRPr lang="en-US" sz="3200" dirty="0"/>
          </a:p>
          <a:p>
            <a:endParaRPr lang="en-US" sz="3200" dirty="0" smtClean="0"/>
          </a:p>
          <a:p>
            <a:endParaRPr lang="en-US" sz="3200" dirty="0"/>
          </a:p>
          <a:p>
            <a:endParaRPr lang="en-US" sz="3200" dirty="0" smtClean="0"/>
          </a:p>
          <a:p>
            <a:pPr marL="114300" indent="0">
              <a:buNone/>
            </a:pPr>
            <a:endParaRPr lang="en-US" sz="32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804152" y="3643804"/>
            <a:ext cx="0" cy="218921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790403" y="5833023"/>
            <a:ext cx="275698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990911" y="3808342"/>
            <a:ext cx="2172170" cy="18601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 rot="16200000">
            <a:off x="1765000" y="4553747"/>
            <a:ext cx="17264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Past  Enrollment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542308" y="5833023"/>
            <a:ext cx="10608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Outreach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23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PRG Outreach &amp; Past Enrollment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105334" y="1806655"/>
            <a:ext cx="4242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1F497D"/>
                </a:solidFill>
              </a:rPr>
              <a:t>PRG Events, February 2015 – January 2016</a:t>
            </a:r>
            <a:endParaRPr lang="en-US" b="1" dirty="0">
              <a:solidFill>
                <a:srgbClr val="1F497D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152146"/>
            <a:ext cx="7587067" cy="457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654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Navigator Grant Recipients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1253852"/>
              </p:ext>
            </p:extLst>
          </p:nvPr>
        </p:nvGraphicFramePr>
        <p:xfrm>
          <a:off x="557455" y="1955250"/>
          <a:ext cx="7222906" cy="44786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737736" y="1364660"/>
            <a:ext cx="5747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1F497D"/>
                </a:solidFill>
              </a:rPr>
              <a:t>Past Enrollment by State and Navigator Grant Amounts, 2016</a:t>
            </a:r>
            <a:endParaRPr lang="en-US" sz="2400" b="1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561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Outreach &amp; Past Enrollment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8462173"/>
              </p:ext>
            </p:extLst>
          </p:nvPr>
        </p:nvGraphicFramePr>
        <p:xfrm>
          <a:off x="691126" y="2248635"/>
          <a:ext cx="7228939" cy="4518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70646" y="1417638"/>
            <a:ext cx="58600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1F497D"/>
                </a:solidFill>
              </a:rPr>
              <a:t>Past Enrollment &amp; Navigator Events by State</a:t>
            </a:r>
          </a:p>
          <a:p>
            <a:pPr algn="ctr"/>
            <a:r>
              <a:rPr lang="en-US" sz="2400" b="1" dirty="0" smtClean="0">
                <a:solidFill>
                  <a:srgbClr val="1F497D"/>
                </a:solidFill>
              </a:rPr>
              <a:t>February 2016 – January 2017</a:t>
            </a:r>
            <a:endParaRPr lang="en-US" sz="2400" b="1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370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Outreach &amp; Past Enrollment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7968403"/>
              </p:ext>
            </p:extLst>
          </p:nvPr>
        </p:nvGraphicFramePr>
        <p:xfrm>
          <a:off x="183800" y="1866006"/>
          <a:ext cx="7893400" cy="47489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94327" y="1417638"/>
            <a:ext cx="684920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1F497D"/>
                </a:solidFill>
              </a:rPr>
              <a:t>Past Enrollment &amp; All CMS Outreach Events by State</a:t>
            </a:r>
          </a:p>
          <a:p>
            <a:pPr algn="ctr"/>
            <a:r>
              <a:rPr lang="en-US" sz="2400" b="1" dirty="0" smtClean="0">
                <a:solidFill>
                  <a:srgbClr val="1F497D"/>
                </a:solidFill>
              </a:rPr>
              <a:t>February 2016 – January 2017</a:t>
            </a:r>
            <a:endParaRPr lang="en-US" sz="2400" b="1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269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3600" b="1" dirty="0" smtClean="0">
                <a:solidFill>
                  <a:srgbClr val="4F81BD"/>
                </a:solidFill>
              </a:rPr>
              <a:t>Goal #3: </a:t>
            </a:r>
            <a:r>
              <a:rPr lang="en-US" sz="3600" dirty="0" smtClean="0"/>
              <a:t>Assess volume of outreach to racial/ethnic minorities</a:t>
            </a:r>
          </a:p>
          <a:p>
            <a:r>
              <a:rPr lang="en-US" sz="3600" dirty="0" smtClean="0">
                <a:solidFill>
                  <a:srgbClr val="000000"/>
                </a:solidFill>
              </a:rPr>
              <a:t>Is there enough outreach directed towards these populations?</a:t>
            </a:r>
          </a:p>
        </p:txBody>
      </p:sp>
    </p:spTree>
    <p:extLst>
      <p:ext uri="{BB962C8B-B14F-4D97-AF65-F5344CB8AC3E}">
        <p14:creationId xmlns:p14="http://schemas.microsoft.com/office/powerpoint/2010/main" val="2335107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Outreach to Racial &amp; Ethnic Minorities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9841893"/>
              </p:ext>
            </p:extLst>
          </p:nvPr>
        </p:nvGraphicFramePr>
        <p:xfrm>
          <a:off x="-364352" y="2349788"/>
          <a:ext cx="5159836" cy="41760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0086970"/>
              </p:ext>
            </p:extLst>
          </p:nvPr>
        </p:nvGraphicFramePr>
        <p:xfrm>
          <a:off x="2967084" y="1937193"/>
          <a:ext cx="6031950" cy="41760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57200" y="2026622"/>
            <a:ext cx="34420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Distribution of the Uninsured Population by Race/Ethnicity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244086" y="2026622"/>
            <a:ext cx="39934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PRG Events – Did the event target a racial/ethnic minority group?</a:t>
            </a:r>
            <a:endParaRPr lang="en-US" b="1" dirty="0"/>
          </a:p>
        </p:txBody>
      </p:sp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8660514"/>
              </p:ext>
            </p:extLst>
          </p:nvPr>
        </p:nvGraphicFramePr>
        <p:xfrm>
          <a:off x="3256845" y="2355740"/>
          <a:ext cx="6104466" cy="41760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61931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Outreach to Racial &amp; Ethnic Minorities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9876845"/>
              </p:ext>
            </p:extLst>
          </p:nvPr>
        </p:nvGraphicFramePr>
        <p:xfrm>
          <a:off x="-364352" y="2349788"/>
          <a:ext cx="5159836" cy="41760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7510961"/>
              </p:ext>
            </p:extLst>
          </p:nvPr>
        </p:nvGraphicFramePr>
        <p:xfrm>
          <a:off x="3279140" y="2349788"/>
          <a:ext cx="6031950" cy="41760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57200" y="2026622"/>
            <a:ext cx="34420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Distribution of the Uninsured Population by Race/Ethnicity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244086" y="2026622"/>
            <a:ext cx="39934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Navigator Events – Did the event target a racial/ethnic minority group?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3354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Outreach to Racial &amp; Ethnic Minorities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3443996"/>
              </p:ext>
            </p:extLst>
          </p:nvPr>
        </p:nvGraphicFramePr>
        <p:xfrm>
          <a:off x="-364352" y="2349788"/>
          <a:ext cx="5159836" cy="41760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0268081"/>
              </p:ext>
            </p:extLst>
          </p:nvPr>
        </p:nvGraphicFramePr>
        <p:xfrm>
          <a:off x="3112050" y="2349788"/>
          <a:ext cx="6031950" cy="41760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57200" y="2026622"/>
            <a:ext cx="34420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Distribution of the Uninsured Population by Race/Ethnicity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244086" y="2026622"/>
            <a:ext cx="39934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All CMS Outreach – Did the event target a racial/ethnic minority group?</a:t>
            </a:r>
            <a:endParaRPr lang="en-US" b="1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8455147"/>
              </p:ext>
            </p:extLst>
          </p:nvPr>
        </p:nvGraphicFramePr>
        <p:xfrm>
          <a:off x="3519333" y="2349788"/>
          <a:ext cx="5858593" cy="41850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767985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Outreach to Racial &amp; Ethnic Minorities</a:t>
            </a:r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9772374"/>
              </p:ext>
            </p:extLst>
          </p:nvPr>
        </p:nvGraphicFramePr>
        <p:xfrm>
          <a:off x="618232" y="2291362"/>
          <a:ext cx="6967654" cy="43096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821281" y="1863118"/>
            <a:ext cx="4793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1F497D"/>
                </a:solidFill>
              </a:rPr>
              <a:t>Distribution by Race/Ethnicity, 2016</a:t>
            </a:r>
            <a:endParaRPr lang="en-US" sz="2400" b="1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588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3600" b="1" dirty="0">
                <a:solidFill>
                  <a:schemeClr val="accent1"/>
                </a:solidFill>
              </a:rPr>
              <a:t>Goal #4:</a:t>
            </a:r>
            <a:r>
              <a:rPr lang="en-US" sz="3600" dirty="0"/>
              <a:t> Assess enrollment of and outreach for the LGBT population</a:t>
            </a:r>
          </a:p>
          <a:p>
            <a:r>
              <a:rPr lang="en-US" sz="3600" dirty="0">
                <a:solidFill>
                  <a:srgbClr val="000000"/>
                </a:solidFill>
              </a:rPr>
              <a:t>Interview with Katie Keith, Out2Enroll</a:t>
            </a:r>
          </a:p>
          <a:p>
            <a:pPr lvl="1"/>
            <a:r>
              <a:rPr lang="en-US" sz="3600" dirty="0">
                <a:solidFill>
                  <a:srgbClr val="000000"/>
                </a:solidFill>
              </a:rPr>
              <a:t>How has enrollment changed?</a:t>
            </a:r>
          </a:p>
          <a:p>
            <a:pPr lvl="1"/>
            <a:r>
              <a:rPr lang="en-US" sz="3600" dirty="0">
                <a:solidFill>
                  <a:srgbClr val="000000"/>
                </a:solidFill>
              </a:rPr>
              <a:t>What is the state of outreach towards LGBT individuals?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094388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LGBT Enrollment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1373746"/>
              </p:ext>
            </p:extLst>
          </p:nvPr>
        </p:nvGraphicFramePr>
        <p:xfrm>
          <a:off x="0" y="1600200"/>
          <a:ext cx="8220828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6488668"/>
            <a:ext cx="8606896" cy="3616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50" dirty="0" smtClean="0"/>
              <a:t>Data from the Center for American Progress’s survey on LGBT Americans &amp; Health Insurance </a:t>
            </a:r>
            <a:endParaRPr lang="en-US" sz="1750" dirty="0"/>
          </a:p>
        </p:txBody>
      </p:sp>
    </p:spTree>
    <p:extLst>
      <p:ext uri="{BB962C8B-B14F-4D97-AF65-F5344CB8AC3E}">
        <p14:creationId xmlns:p14="http://schemas.microsoft.com/office/powerpoint/2010/main" val="1287395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LGBT Outreach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8662410"/>
              </p:ext>
            </p:extLst>
          </p:nvPr>
        </p:nvGraphicFramePr>
        <p:xfrm>
          <a:off x="457200" y="2044460"/>
          <a:ext cx="7279067" cy="33297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08343" y="6016639"/>
            <a:ext cx="65776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**About 5% of the uninsured population identifies as LGBT**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1487101" y="1503346"/>
            <a:ext cx="5616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% of Events Targeting the LGBT Population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195129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Gaps in LGBT Outreach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Resources for closeted LGBT individuals in the South</a:t>
            </a:r>
          </a:p>
          <a:p>
            <a:r>
              <a:rPr lang="en-US" sz="3600" dirty="0" smtClean="0"/>
              <a:t>Culturally competent outreach for LGBT people of color</a:t>
            </a:r>
          </a:p>
          <a:p>
            <a:r>
              <a:rPr lang="en-US" sz="3600" dirty="0" smtClean="0"/>
              <a:t>Underutilization of potential venues for outreach</a:t>
            </a:r>
          </a:p>
        </p:txBody>
      </p:sp>
    </p:spTree>
    <p:extLst>
      <p:ext uri="{BB962C8B-B14F-4D97-AF65-F5344CB8AC3E}">
        <p14:creationId xmlns:p14="http://schemas.microsoft.com/office/powerpoint/2010/main" val="40501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Trends in LGBT Outreach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Increased outreach to LGBT individuals</a:t>
            </a:r>
          </a:p>
          <a:p>
            <a:r>
              <a:rPr lang="en-US" sz="3600" dirty="0" smtClean="0"/>
              <a:t>More resources available to navigators</a:t>
            </a:r>
          </a:p>
          <a:p>
            <a:r>
              <a:rPr lang="en-US" sz="3600" dirty="0" smtClean="0"/>
              <a:t>Improved outreach for transgender individuals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732813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628650" indent="-514350">
              <a:buFont typeface="+mj-lt"/>
              <a:buAutoNum type="arabicPeriod"/>
            </a:pPr>
            <a:r>
              <a:rPr lang="en-US" sz="3600" dirty="0" smtClean="0"/>
              <a:t>Improve data collection</a:t>
            </a:r>
          </a:p>
          <a:p>
            <a:pPr lvl="2">
              <a:buClr>
                <a:schemeClr val="accent2"/>
              </a:buClr>
            </a:pPr>
            <a:r>
              <a:rPr lang="en-US" sz="3200" dirty="0"/>
              <a:t>Racial </a:t>
            </a:r>
            <a:r>
              <a:rPr lang="en-US" sz="3200" dirty="0" smtClean="0"/>
              <a:t>and </a:t>
            </a:r>
            <a:r>
              <a:rPr lang="en-US" sz="3200" dirty="0"/>
              <a:t>ethnic minority groups</a:t>
            </a:r>
          </a:p>
          <a:p>
            <a:pPr lvl="2">
              <a:buClr>
                <a:schemeClr val="accent2"/>
              </a:buClr>
            </a:pPr>
            <a:r>
              <a:rPr lang="en-US" sz="3200" dirty="0"/>
              <a:t>LGBT </a:t>
            </a:r>
            <a:r>
              <a:rPr lang="en-US" sz="3200" dirty="0" smtClean="0"/>
              <a:t>population</a:t>
            </a:r>
          </a:p>
          <a:p>
            <a:pPr lvl="2">
              <a:buClr>
                <a:schemeClr val="accent2"/>
              </a:buClr>
            </a:pPr>
            <a:endParaRPr lang="en-US" sz="3200" dirty="0"/>
          </a:p>
          <a:p>
            <a:pPr marL="628650" indent="-514350">
              <a:buFont typeface="+mj-lt"/>
              <a:buAutoNum type="arabicPeriod" startAt="2"/>
            </a:pPr>
            <a:r>
              <a:rPr lang="en-US" sz="3600" dirty="0" smtClean="0"/>
              <a:t>Perform targeted and proportionate outreach to racial and ethnic minority groups</a:t>
            </a:r>
            <a:endParaRPr lang="en-US" sz="3200" dirty="0"/>
          </a:p>
          <a:p>
            <a:pPr lvl="2">
              <a:buClr>
                <a:schemeClr val="accent2"/>
              </a:buClr>
            </a:pPr>
            <a:r>
              <a:rPr lang="en-US" sz="3200" dirty="0" smtClean="0"/>
              <a:t>Targeted outreach to each community</a:t>
            </a:r>
            <a:endParaRPr lang="en-US" sz="3200" dirty="0"/>
          </a:p>
          <a:p>
            <a:pPr marL="114300" indent="0">
              <a:buNone/>
            </a:pP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220504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28650" indent="-514350">
              <a:buFont typeface="+mj-lt"/>
              <a:buAutoNum type="arabicPeriod" startAt="3"/>
            </a:pPr>
            <a:r>
              <a:rPr lang="en-US" sz="3600" dirty="0" smtClean="0"/>
              <a:t>Determine the cause(s) of consistently low enrollment</a:t>
            </a:r>
          </a:p>
          <a:p>
            <a:pPr lvl="2">
              <a:buClr>
                <a:schemeClr val="accent2"/>
              </a:buClr>
            </a:pPr>
            <a:r>
              <a:rPr lang="en-US" sz="3200" dirty="0" smtClean="0"/>
              <a:t>Insufficient income?</a:t>
            </a:r>
          </a:p>
          <a:p>
            <a:pPr lvl="2">
              <a:buClr>
                <a:schemeClr val="accent2"/>
              </a:buClr>
            </a:pPr>
            <a:r>
              <a:rPr lang="en-US" sz="3200" dirty="0" smtClean="0"/>
              <a:t>Bad outreach? No outreach?</a:t>
            </a:r>
          </a:p>
          <a:p>
            <a:pPr marL="777240" lvl="2" indent="0">
              <a:buClr>
                <a:schemeClr val="accent2"/>
              </a:buClr>
              <a:buNone/>
            </a:pPr>
            <a:endParaRPr lang="en-US" sz="3200" dirty="0" smtClean="0"/>
          </a:p>
          <a:p>
            <a:pPr marL="628650" indent="-514350">
              <a:buFont typeface="+mj-lt"/>
              <a:buAutoNum type="arabicPeriod" startAt="4"/>
            </a:pPr>
            <a:r>
              <a:rPr lang="en-US" sz="3600" dirty="0"/>
              <a:t>Invest in outreach more efficiently</a:t>
            </a:r>
          </a:p>
          <a:p>
            <a:pPr marL="114300" indent="0">
              <a:buNone/>
            </a:pP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2989006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28650" indent="-514350">
              <a:buFont typeface="+mj-lt"/>
              <a:buAutoNum type="arabicPeriod" startAt="5"/>
            </a:pPr>
            <a:r>
              <a:rPr lang="en-US" sz="3600" dirty="0" smtClean="0"/>
              <a:t>Ensure information about LGBT enrollment is universally accessible to a diverse population</a:t>
            </a:r>
          </a:p>
          <a:p>
            <a:pPr lvl="2">
              <a:buClr>
                <a:schemeClr val="accent2"/>
              </a:buClr>
            </a:pPr>
            <a:r>
              <a:rPr lang="en-US" sz="3200" dirty="0" smtClean="0"/>
              <a:t>Geographic regions</a:t>
            </a:r>
          </a:p>
          <a:p>
            <a:pPr lvl="2">
              <a:buClr>
                <a:schemeClr val="accent2"/>
              </a:buClr>
            </a:pPr>
            <a:r>
              <a:rPr lang="en-US" sz="3200" dirty="0" smtClean="0"/>
              <a:t>LGBT people of color</a:t>
            </a:r>
          </a:p>
          <a:p>
            <a:pPr lvl="2">
              <a:buClr>
                <a:schemeClr val="accent2"/>
              </a:buClr>
            </a:pPr>
            <a:r>
              <a:rPr lang="en-US" sz="3200" dirty="0" smtClean="0"/>
              <a:t>Transgender individuals</a:t>
            </a:r>
            <a:endParaRPr lang="en-US" sz="3200" dirty="0"/>
          </a:p>
          <a:p>
            <a:pPr marL="628650" indent="-514350">
              <a:buFont typeface="+mj-lt"/>
              <a:buAutoNum type="arabicPeriod" startAt="5"/>
            </a:pP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3111741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8354" y="2697812"/>
            <a:ext cx="4204611" cy="1143000"/>
          </a:xfrm>
        </p:spPr>
        <p:txBody>
          <a:bodyPr/>
          <a:lstStyle/>
          <a:p>
            <a:r>
              <a:rPr lang="en-US" sz="6600" dirty="0" smtClean="0"/>
              <a:t>Questions?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3111700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Adjacency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Adjacency">
    <a:fillStyleLst>
      <a:solidFill>
        <a:schemeClr val="phClr"/>
      </a:solidFill>
      <a:solidFill>
        <a:schemeClr val="phClr">
          <a:tint val="55000"/>
        </a:schemeClr>
      </a:solidFill>
      <a:solidFill>
        <a:schemeClr val="phClr"/>
      </a:solidFill>
    </a:fillStyleLst>
    <a:lnStyleLst>
      <a:ln w="12700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50800" dist="25400" algn="bl" rotWithShape="0">
            <a:srgbClr val="000000">
              <a:alpha val="60000"/>
            </a:srgbClr>
          </a:outerShdw>
        </a:effectLst>
      </a:effectStyle>
      <a:effectStyle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phClr">
              <a:shade val="40000"/>
              <a:satMod val="15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0000"/>
            </a:schemeClr>
          </a:gs>
          <a:gs pos="75000">
            <a:schemeClr val="phClr">
              <a:shade val="100000"/>
              <a:satMod val="115000"/>
            </a:schemeClr>
          </a:gs>
          <a:gs pos="100000">
            <a:schemeClr val="phClr">
              <a:shade val="70000"/>
              <a:satMod val="130000"/>
            </a:schemeClr>
          </a:gs>
        </a:gsLst>
        <a:path path="circle">
          <a:fillToRect l="20000" t="50000" r="100000" b="50000"/>
        </a:path>
      </a:gradFill>
      <a:blipFill rotWithShape="1">
        <a:blip xmlns:r="http://schemas.openxmlformats.org/officeDocument/2006/relationships" r:embed="rId1">
          <a:duotone>
            <a:schemeClr val="phClr">
              <a:tint val="97000"/>
            </a:schemeClr>
            <a:schemeClr val="phClr">
              <a:shade val="96000"/>
            </a:schemeClr>
          </a:duotone>
        </a:blip>
        <a:tile tx="0" ty="0" sx="32000" sy="32000" flip="none" algn="tl"/>
      </a:blip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Adjacency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Adjacency">
    <a:fillStyleLst>
      <a:solidFill>
        <a:schemeClr val="phClr"/>
      </a:solidFill>
      <a:solidFill>
        <a:schemeClr val="phClr">
          <a:tint val="55000"/>
        </a:schemeClr>
      </a:solidFill>
      <a:solidFill>
        <a:schemeClr val="phClr"/>
      </a:solidFill>
    </a:fillStyleLst>
    <a:lnStyleLst>
      <a:ln w="12700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50800" dist="25400" algn="bl" rotWithShape="0">
            <a:srgbClr val="000000">
              <a:alpha val="60000"/>
            </a:srgbClr>
          </a:outerShdw>
        </a:effectLst>
      </a:effectStyle>
      <a:effectStyle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phClr">
              <a:shade val="40000"/>
              <a:satMod val="15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0000"/>
            </a:schemeClr>
          </a:gs>
          <a:gs pos="75000">
            <a:schemeClr val="phClr">
              <a:shade val="100000"/>
              <a:satMod val="115000"/>
            </a:schemeClr>
          </a:gs>
          <a:gs pos="100000">
            <a:schemeClr val="phClr">
              <a:shade val="70000"/>
              <a:satMod val="130000"/>
            </a:schemeClr>
          </a:gs>
        </a:gsLst>
        <a:path path="circle">
          <a:fillToRect l="20000" t="50000" r="100000" b="50000"/>
        </a:path>
      </a:gradFill>
      <a:blipFill rotWithShape="1">
        <a:blip xmlns:r="http://schemas.openxmlformats.org/officeDocument/2006/relationships" r:embed="rId1">
          <a:duotone>
            <a:schemeClr val="phClr">
              <a:tint val="97000"/>
            </a:schemeClr>
            <a:schemeClr val="phClr">
              <a:shade val="96000"/>
            </a:schemeClr>
          </a:duotone>
        </a:blip>
        <a:tile tx="0" ty="0" sx="32000" sy="32000" flip="none" algn="tl"/>
      </a:blip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Adjacency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Adjacency">
    <a:fillStyleLst>
      <a:solidFill>
        <a:schemeClr val="phClr"/>
      </a:solidFill>
      <a:solidFill>
        <a:schemeClr val="phClr">
          <a:tint val="55000"/>
        </a:schemeClr>
      </a:solidFill>
      <a:solidFill>
        <a:schemeClr val="phClr"/>
      </a:solidFill>
    </a:fillStyleLst>
    <a:lnStyleLst>
      <a:ln w="12700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50800" dist="25400" algn="bl" rotWithShape="0">
            <a:srgbClr val="000000">
              <a:alpha val="60000"/>
            </a:srgbClr>
          </a:outerShdw>
        </a:effectLst>
      </a:effectStyle>
      <a:effectStyle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phClr">
              <a:shade val="40000"/>
              <a:satMod val="15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0000"/>
            </a:schemeClr>
          </a:gs>
          <a:gs pos="75000">
            <a:schemeClr val="phClr">
              <a:shade val="100000"/>
              <a:satMod val="115000"/>
            </a:schemeClr>
          </a:gs>
          <a:gs pos="100000">
            <a:schemeClr val="phClr">
              <a:shade val="70000"/>
              <a:satMod val="130000"/>
            </a:schemeClr>
          </a:gs>
        </a:gsLst>
        <a:path path="circle">
          <a:fillToRect l="20000" t="50000" r="100000" b="50000"/>
        </a:path>
      </a:gradFill>
      <a:blipFill rotWithShape="1">
        <a:blip xmlns:r="http://schemas.openxmlformats.org/officeDocument/2006/relationships" r:embed="rId1">
          <a:duotone>
            <a:schemeClr val="phClr">
              <a:tint val="97000"/>
            </a:schemeClr>
            <a:schemeClr val="phClr">
              <a:shade val="96000"/>
            </a:schemeClr>
          </a:duotone>
        </a:blip>
        <a:tile tx="0" ty="0" sx="32000" sy="32000" flip="none" algn="tl"/>
      </a:blip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Adjacency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Adjacency">
    <a:fillStyleLst>
      <a:solidFill>
        <a:schemeClr val="phClr"/>
      </a:solidFill>
      <a:solidFill>
        <a:schemeClr val="phClr">
          <a:tint val="55000"/>
        </a:schemeClr>
      </a:solidFill>
      <a:solidFill>
        <a:schemeClr val="phClr"/>
      </a:solidFill>
    </a:fillStyleLst>
    <a:lnStyleLst>
      <a:ln w="12700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50800" dist="25400" algn="bl" rotWithShape="0">
            <a:srgbClr val="000000">
              <a:alpha val="60000"/>
            </a:srgbClr>
          </a:outerShdw>
        </a:effectLst>
      </a:effectStyle>
      <a:effectStyle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phClr">
              <a:shade val="40000"/>
              <a:satMod val="15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0000"/>
            </a:schemeClr>
          </a:gs>
          <a:gs pos="75000">
            <a:schemeClr val="phClr">
              <a:shade val="100000"/>
              <a:satMod val="115000"/>
            </a:schemeClr>
          </a:gs>
          <a:gs pos="100000">
            <a:schemeClr val="phClr">
              <a:shade val="70000"/>
              <a:satMod val="130000"/>
            </a:schemeClr>
          </a:gs>
        </a:gsLst>
        <a:path path="circle">
          <a:fillToRect l="20000" t="50000" r="100000" b="50000"/>
        </a:path>
      </a:gradFill>
      <a:blipFill rotWithShape="1">
        <a:blip xmlns:r="http://schemas.openxmlformats.org/officeDocument/2006/relationships" r:embed="rId1">
          <a:duotone>
            <a:schemeClr val="phClr">
              <a:tint val="97000"/>
            </a:schemeClr>
            <a:schemeClr val="phClr">
              <a:shade val="96000"/>
            </a:schemeClr>
          </a:duotone>
        </a:blip>
        <a:tile tx="0" ty="0" sx="32000" sy="32000" flip="none" algn="tl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2743</TotalTime>
  <Words>615</Words>
  <Application>Microsoft Office PowerPoint</Application>
  <PresentationFormat>On-screen Show (4:3)</PresentationFormat>
  <Paragraphs>117</Paragraphs>
  <Slides>27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Cambria</vt:lpstr>
      <vt:lpstr>Wingdings</vt:lpstr>
      <vt:lpstr>Adjacency</vt:lpstr>
      <vt:lpstr>Identifying Gaps in Marketplace Outreach to Populations with Past Low Enrollment in States with Federally Facilitated Marketplaces </vt:lpstr>
      <vt:lpstr>Individual Marketplaces</vt:lpstr>
      <vt:lpstr>% of Uninsured Adults Reporting Awareness of the Marketplace</vt:lpstr>
      <vt:lpstr>Best Practices in Outreach</vt:lpstr>
      <vt:lpstr>Research Goals</vt:lpstr>
      <vt:lpstr>Overall Enrollment, OE3</vt:lpstr>
      <vt:lpstr>Racial Disparities in Enrollment</vt:lpstr>
      <vt:lpstr>Racial Disparities in Enrollment</vt:lpstr>
      <vt:lpstr>Research Goals</vt:lpstr>
      <vt:lpstr>PRG Outreach &amp; Past Enrollment</vt:lpstr>
      <vt:lpstr>Navigator Grant Recipients</vt:lpstr>
      <vt:lpstr>Outreach &amp; Past Enrollment</vt:lpstr>
      <vt:lpstr>Outreach &amp; Past Enrollment</vt:lpstr>
      <vt:lpstr>Research Goals</vt:lpstr>
      <vt:lpstr>Outreach to Racial &amp; Ethnic Minorities</vt:lpstr>
      <vt:lpstr>Outreach to Racial &amp; Ethnic Minorities</vt:lpstr>
      <vt:lpstr>Outreach to Racial &amp; Ethnic Minorities</vt:lpstr>
      <vt:lpstr>Outreach to Racial &amp; Ethnic Minorities</vt:lpstr>
      <vt:lpstr>Research Goals</vt:lpstr>
      <vt:lpstr>LGBT Enrollment</vt:lpstr>
      <vt:lpstr>LGBT Outreach</vt:lpstr>
      <vt:lpstr>Gaps in LGBT Outreach</vt:lpstr>
      <vt:lpstr>Trends in LGBT Outreach</vt:lpstr>
      <vt:lpstr>Recommendations</vt:lpstr>
      <vt:lpstr>Recommendations</vt:lpstr>
      <vt:lpstr>Recommendations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Identifying Gaps in Marketplace Outreach to Populations with Past Low Enrollment</dc:title>
  <dc:creator>Kaitlyn Donaldson</dc:creator>
  <cp:lastModifiedBy>Kaitlyn Donaldson</cp:lastModifiedBy>
  <cp:revision>44</cp:revision>
  <dcterms:created xsi:type="dcterms:W3CDTF">2017-05-02T15:19:56Z</dcterms:created>
  <dcterms:modified xsi:type="dcterms:W3CDTF">2017-05-10T19:53:48Z</dcterms:modified>
</cp:coreProperties>
</file>